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7" r:id="rId4"/>
    <p:sldId id="267" r:id="rId5"/>
    <p:sldId id="260" r:id="rId6"/>
    <p:sldId id="261" r:id="rId7"/>
    <p:sldId id="262" r:id="rId8"/>
    <p:sldId id="268" r:id="rId9"/>
    <p:sldId id="264" r:id="rId10"/>
    <p:sldId id="265" r:id="rId11"/>
    <p:sldId id="269" r:id="rId12"/>
    <p:sldId id="293" r:id="rId13"/>
    <p:sldId id="294" r:id="rId14"/>
    <p:sldId id="270" r:id="rId15"/>
    <p:sldId id="295" r:id="rId16"/>
    <p:sldId id="297" r:id="rId17"/>
    <p:sldId id="271" r:id="rId18"/>
    <p:sldId id="272" r:id="rId19"/>
    <p:sldId id="273" r:id="rId20"/>
    <p:sldId id="274" r:id="rId21"/>
    <p:sldId id="296" r:id="rId22"/>
    <p:sldId id="276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2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F4754-42C2-4D61-87B7-910CF8A57F0C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EF520-2A7D-4C69-AD17-F9FD07E53BA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6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B3801-53D8-9400-0025-1C1D17639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84F916-5188-0EB3-4AB7-4D257694F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26157F-86F9-7806-85DD-03E58C42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856A34-10CC-E86D-3987-E28D6B13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27EFCF-2F01-8130-B0F9-5F4258EF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E4889-A552-F2DB-1C59-126AB1B7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6E11676-727C-18C3-0568-15DD90E9A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5B8DB0-28F1-B470-F06D-37D6B0F7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B37FD1-D799-6ACA-725C-60EF67AA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18C935-5A2A-75AF-E8CC-833B3A19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8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95BF9C5-4AC1-5E1B-8950-6BF188DAB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3E2F27A-4725-D0A7-1E2D-D1E3A03D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FA22F9-D6EC-7F76-C745-D8A48529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A21991-9D26-5F78-0856-4363DD9B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0A6E0F-C1FD-C46B-19F2-C2787EF4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8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4254E-9F86-E0EF-CA79-618248F5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58544E-E053-C8FE-8A6D-FAB3CE5E6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22FFC0-D109-1423-D2DE-D890BE38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AA8FDD-86C0-2DD6-2864-3367ECE12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4013C8-98E4-7184-1D17-B4235391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B39CD-BB88-0011-9F82-C5BF0A2A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372CB1-434B-0A8E-1294-E44D0A80F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D33151-7854-F569-E44D-575C0AD8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325B6E-47BA-D283-CD6C-7BD5F15F6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1C2D1E-B103-D438-5EE1-E6DF251B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8DE18-101C-0BFE-1AA1-3766BB73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39595B-252D-F589-C6F5-5D6F24DE4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609A93-5F91-2B71-DF76-3F674A3A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27D013-5C55-5A98-ECB0-61F9BCF3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E89F53-BAAE-8F31-C673-4F98B2B1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E90CDEB-B30E-0AB3-FDD5-2DB71DF7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0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6DFFBA-CBBB-1570-FD5C-937FF087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28C437-8A29-608D-89D1-BAED88EEF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74018E-5670-5719-83CF-0954BF8BF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14826B-7DD2-93D0-7482-0B60F486B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510639-F54F-AC87-9DE7-2FA5E460E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F6ADDF-AEC7-651C-7966-3CFC1E21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BD8B681-2524-0557-ECE1-7226E562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D6F4EAF-7D86-D4A2-15FC-5E0DB4BB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A1E19-688B-9872-2F7C-230CD245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22A9593-8F01-E7AA-257A-30703DC7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8352BD-05A7-3964-CC71-2DC26C54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35983B-CAF0-F8EF-635B-D186351D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9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AB9B094-5D29-6A7E-7D41-78A6E156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C84A9A-8765-594C-FC6C-020591E8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CF82CF-764E-754C-6FE7-C7E86360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3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E3B7D2-D5DC-0C67-C602-F648C998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8BAF9C-CBBA-977C-EC2D-C77853369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96C6ED-4F98-676F-5DA3-338DE8050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2D9E70-9B71-9108-CD33-F866364A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EC3916-A180-0C16-2E61-28333C17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AC4CA8-6074-A8DE-7FA0-96679FF6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8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9979C4-CF87-577C-665F-70BE702F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2123842-A105-1304-2EB2-3752E7B8A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B81F5E-A505-FD83-25D2-2CB377F03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5C02B7-87E6-AA08-D7AB-A6CB7C0C1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9C3A4C-6557-A18E-5752-98C38E1F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7C6D02B-6395-FB1D-DC76-89713837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6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9EE9EDF-25B4-51D2-EF6B-DC82FC24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AACF10-AE66-8917-26D0-3BA6BE214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A0349C-7B48-A6BE-DB73-1FABA3B66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EE9D8-D9B0-4628-83A3-C7C0B534E528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E2004-1702-6331-B4D5-A55172F96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3E90CA-A60F-743D-FE74-6E20220DF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206D0-9908-43CA-984D-D715C4534F4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9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4551D282-F839-DD4C-1338-F9EAD354B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1" y="554395"/>
            <a:ext cx="3121158" cy="31211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F4519E-05E0-6D99-5E24-8E48A7C6B473}"/>
              </a:ext>
            </a:extLst>
          </p:cNvPr>
          <p:cNvSpPr txBox="1"/>
          <p:nvPr/>
        </p:nvSpPr>
        <p:spPr>
          <a:xfrm>
            <a:off x="2311078" y="3918528"/>
            <a:ext cx="7569843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Building Stronger Connections</a:t>
            </a:r>
            <a:endParaRPr lang="en-US" sz="2000" b="1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Enhancing Gym Experiences with GYM LINK</a:t>
            </a:r>
          </a:p>
        </p:txBody>
      </p:sp>
    </p:spTree>
    <p:extLst>
      <p:ext uri="{BB962C8B-B14F-4D97-AF65-F5344CB8AC3E}">
        <p14:creationId xmlns:p14="http://schemas.microsoft.com/office/powerpoint/2010/main" val="176716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DDE608FA-2D02-7BA7-231D-010B3B009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b="35262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C9224B-6785-0339-1AA6-FD932FD16DF2}"/>
              </a:ext>
            </a:extLst>
          </p:cNvPr>
          <p:cNvSpPr txBox="1"/>
          <p:nvPr/>
        </p:nvSpPr>
        <p:spPr>
          <a:xfrm>
            <a:off x="965200" y="965200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536952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2AE0D75-E58B-47DF-6282-6B63AA5E68C3}"/>
              </a:ext>
            </a:extLst>
          </p:cNvPr>
          <p:cNvSpPr txBox="1"/>
          <p:nvPr/>
        </p:nvSpPr>
        <p:spPr>
          <a:xfrm>
            <a:off x="7825187" y="1070893"/>
            <a:ext cx="4231086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4" name="Image 3" descr="Une image contenant texte, capture d’écran, Système d’exploitation, logiciel&#10;&#10;Description générée automatiquement">
            <a:extLst>
              <a:ext uri="{FF2B5EF4-FFF2-40B4-BE49-F238E27FC236}">
                <a16:creationId xmlns:a16="http://schemas.microsoft.com/office/drawing/2014/main" id="{2E047E00-A00D-266A-2C64-0273D6BF5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25187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7542F7A-7471-CE61-35AB-2F97A989C3DC}"/>
              </a:ext>
            </a:extLst>
          </p:cNvPr>
          <p:cNvSpPr txBox="1"/>
          <p:nvPr/>
        </p:nvSpPr>
        <p:spPr>
          <a:xfrm>
            <a:off x="8055979" y="2141316"/>
            <a:ext cx="391224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/>
              <a:t>The use case diagram for Gym Link visually represents the various interactions and functionalities of the app. It showcases how gym owners, coaches, and members interact with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73003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Système d’exploitation, logiciel&#10;&#10;Description générée automatiquement">
            <a:extLst>
              <a:ext uri="{FF2B5EF4-FFF2-40B4-BE49-F238E27FC236}">
                <a16:creationId xmlns:a16="http://schemas.microsoft.com/office/drawing/2014/main" id="{4272D11F-09C9-0B55-9BFD-B3A65D05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805" y="0"/>
            <a:ext cx="12837610" cy="112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Système d’exploitation, logiciel&#10;&#10;Description générée automatiquement">
            <a:extLst>
              <a:ext uri="{FF2B5EF4-FFF2-40B4-BE49-F238E27FC236}">
                <a16:creationId xmlns:a16="http://schemas.microsoft.com/office/drawing/2014/main" id="{9E6E0D97-7E8B-60FB-7B1B-83A18A9D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36" y="-3902696"/>
            <a:ext cx="12837610" cy="112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Plan&#10;&#10;Description générée automatiquement">
            <a:extLst>
              <a:ext uri="{FF2B5EF4-FFF2-40B4-BE49-F238E27FC236}">
                <a16:creationId xmlns:a16="http://schemas.microsoft.com/office/drawing/2014/main" id="{174EAB55-7EFF-F0AE-B676-96C70858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7301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0309F46-02C4-03FB-D0FB-05734EAEBABE}"/>
              </a:ext>
            </a:extLst>
          </p:cNvPr>
          <p:cNvSpPr txBox="1"/>
          <p:nvPr/>
        </p:nvSpPr>
        <p:spPr>
          <a:xfrm>
            <a:off x="7825187" y="1070893"/>
            <a:ext cx="4231086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A1CDA4A-A6DE-070C-84BD-7335FE32ACAC}"/>
              </a:ext>
            </a:extLst>
          </p:cNvPr>
          <p:cNvSpPr txBox="1"/>
          <p:nvPr/>
        </p:nvSpPr>
        <p:spPr>
          <a:xfrm>
            <a:off x="8144030" y="2141316"/>
            <a:ext cx="3912243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/>
              <a:t>The class diagram for Gym Link illustrates the essential classes and their relationships within the app's architecture.</a:t>
            </a:r>
          </a:p>
        </p:txBody>
      </p:sp>
    </p:spTree>
    <p:extLst>
      <p:ext uri="{BB962C8B-B14F-4D97-AF65-F5344CB8AC3E}">
        <p14:creationId xmlns:p14="http://schemas.microsoft.com/office/powerpoint/2010/main" val="76888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Parallèle, nombre&#10;&#10;Description générée automatiquement">
            <a:extLst>
              <a:ext uri="{FF2B5EF4-FFF2-40B4-BE49-F238E27FC236}">
                <a16:creationId xmlns:a16="http://schemas.microsoft.com/office/drawing/2014/main" id="{615E94C3-90FA-5395-AA6F-5B83CEC7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8"/>
          <a:stretch/>
        </p:blipFill>
        <p:spPr>
          <a:xfrm>
            <a:off x="544398" y="77771"/>
            <a:ext cx="5334000" cy="670245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5A19E57-4ED5-8DBA-38D2-EDD9D1D6BAE1}"/>
              </a:ext>
            </a:extLst>
          </p:cNvPr>
          <p:cNvSpPr txBox="1"/>
          <p:nvPr/>
        </p:nvSpPr>
        <p:spPr>
          <a:xfrm>
            <a:off x="7203017" y="1136880"/>
            <a:ext cx="4231086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972395-4A51-E670-3530-2AF4A8674BF5}"/>
              </a:ext>
            </a:extLst>
          </p:cNvPr>
          <p:cNvSpPr txBox="1"/>
          <p:nvPr/>
        </p:nvSpPr>
        <p:spPr>
          <a:xfrm>
            <a:off x="7330736" y="2247925"/>
            <a:ext cx="4316866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/>
              <a:t>The sequence diagram for subscribing in a membership in Gym Link showcases the step-by-step interactions between the user and the application during the subscription process.</a:t>
            </a:r>
          </a:p>
        </p:txBody>
      </p:sp>
    </p:spTree>
    <p:extLst>
      <p:ext uri="{BB962C8B-B14F-4D97-AF65-F5344CB8AC3E}">
        <p14:creationId xmlns:p14="http://schemas.microsoft.com/office/powerpoint/2010/main" val="4092147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D64BE48-DF86-2C52-DE37-1C889326C7EE}"/>
              </a:ext>
            </a:extLst>
          </p:cNvPr>
          <p:cNvSpPr txBox="1"/>
          <p:nvPr/>
        </p:nvSpPr>
        <p:spPr>
          <a:xfrm>
            <a:off x="-36569" y="439660"/>
            <a:ext cx="6132569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The microservices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B2510D-1F67-29E3-68DB-8E2E9F53397F}"/>
              </a:ext>
            </a:extLst>
          </p:cNvPr>
          <p:cNvSpPr txBox="1"/>
          <p:nvPr/>
        </p:nvSpPr>
        <p:spPr>
          <a:xfrm>
            <a:off x="601884" y="1238490"/>
            <a:ext cx="1072973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en-US"/>
              <a:t>To build a scalable and flexible application architecture, GYM LINK was developed as a microservice-based application.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55EB696-6528-EA6F-7484-7DCCA4894CD5}"/>
              </a:ext>
            </a:extLst>
          </p:cNvPr>
          <p:cNvSpPr txBox="1"/>
          <p:nvPr/>
        </p:nvSpPr>
        <p:spPr>
          <a:xfrm>
            <a:off x="601884" y="2364462"/>
            <a:ext cx="661761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accent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management service:  </a:t>
            </a:r>
            <a:r>
              <a:rPr lang="en-US" sz="1600"/>
              <a:t>The User Management Service handles user-related functionalities such as user registration, authentication, and profile management.</a:t>
            </a:r>
          </a:p>
          <a:p>
            <a:pPr marL="342900" indent="-342900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Membership management service and payment: </a:t>
            </a:r>
            <a:r>
              <a:rPr lang="en-US" sz="1600"/>
              <a:t>The Membership Management Service is responsible for managing gym memberships and payment within the Gym Link application.</a:t>
            </a:r>
          </a:p>
          <a:p>
            <a:pPr marL="342900" indent="-342900"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Classes scheduling service: </a:t>
            </a:r>
            <a:r>
              <a:rPr lang="en-US" sz="1600"/>
              <a:t>The Classes Scheduling Service focuses on managing fitness classes offered by gyms within the Gym Link application.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Notification service:</a:t>
            </a:r>
            <a:r>
              <a:rPr lang="en-US" sz="1600"/>
              <a:t>The Notification Service plays a vital role in keeping users informed and engaged. It handles the delivery of notifications to users regarding various events and updates within the Gym Link application.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b="1">
              <a:solidFill>
                <a:schemeClr val="accent2">
                  <a:lumMod val="75000"/>
                </a:schemeClr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16" name="Image 15" descr="Une image contenant dessin humoristique, croquis, dessin, clipart&#10;&#10;Description générée automatiquement">
            <a:extLst>
              <a:ext uri="{FF2B5EF4-FFF2-40B4-BE49-F238E27FC236}">
                <a16:creationId xmlns:a16="http://schemas.microsoft.com/office/drawing/2014/main" id="{0E117776-DBFF-4FD8-B4AB-17DD8825F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01" y="1852158"/>
            <a:ext cx="4628770" cy="46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89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D64BE48-DF86-2C52-DE37-1C889326C7EE}"/>
              </a:ext>
            </a:extLst>
          </p:cNvPr>
          <p:cNvSpPr txBox="1"/>
          <p:nvPr/>
        </p:nvSpPr>
        <p:spPr>
          <a:xfrm>
            <a:off x="324793" y="434286"/>
            <a:ext cx="4231086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Data Structure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B2510D-1F67-29E3-68DB-8E2E9F53397F}"/>
              </a:ext>
            </a:extLst>
          </p:cNvPr>
          <p:cNvSpPr txBox="1"/>
          <p:nvPr/>
        </p:nvSpPr>
        <p:spPr>
          <a:xfrm>
            <a:off x="601884" y="1238490"/>
            <a:ext cx="1072973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Gym Link application utilizes MongoDB as its database management system. The database consists of several collections that store different types of data related to the application's functionality.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03B6A4-5DD0-B6F0-365A-EDE0D947D4F3}"/>
              </a:ext>
            </a:extLst>
          </p:cNvPr>
          <p:cNvSpPr txBox="1"/>
          <p:nvPr/>
        </p:nvSpPr>
        <p:spPr>
          <a:xfrm>
            <a:off x="1088723" y="2439626"/>
            <a:ext cx="2986268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b="1" u="sng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Users collection</a:t>
            </a:r>
          </a:p>
          <a:p>
            <a:pPr algn="ctr"/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collection stores information about registered users of the application. Each document represents an individual user.</a:t>
            </a:r>
            <a:endParaRPr lang="en-US" sz="1800" b="1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A6091D-8A52-1CCF-364A-5A3B159207CF}"/>
              </a:ext>
            </a:extLst>
          </p:cNvPr>
          <p:cNvSpPr txBox="1"/>
          <p:nvPr/>
        </p:nvSpPr>
        <p:spPr>
          <a:xfrm>
            <a:off x="4343138" y="2439626"/>
            <a:ext cx="2986268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u="sng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Membership_plans Collection</a:t>
            </a:r>
          </a:p>
          <a:p>
            <a:pPr algn="ctr">
              <a:spcAft>
                <a:spcPts val="6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Memberships collection stores data related to available membership plans. Each document represents a membership</a:t>
            </a:r>
            <a:endParaRPr lang="en-US" sz="1800" b="1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6658F-F68B-A48C-9A16-381123E38F67}"/>
              </a:ext>
            </a:extLst>
          </p:cNvPr>
          <p:cNvSpPr txBox="1"/>
          <p:nvPr/>
        </p:nvSpPr>
        <p:spPr>
          <a:xfrm>
            <a:off x="7597553" y="2439626"/>
            <a:ext cx="2986268" cy="1978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u="sng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Membership_pricing collection</a:t>
            </a:r>
          </a:p>
          <a:p>
            <a:pPr marL="45720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Pricing collection stores pricing information for the gym memberships.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406513-6502-BBD0-83F8-669B9ED9FC13}"/>
              </a:ext>
            </a:extLst>
          </p:cNvPr>
          <p:cNvSpPr txBox="1"/>
          <p:nvPr/>
        </p:nvSpPr>
        <p:spPr>
          <a:xfrm>
            <a:off x="1088723" y="4630136"/>
            <a:ext cx="2986268" cy="2020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u="sng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Payments collection</a:t>
            </a:r>
          </a:p>
          <a:p>
            <a:pPr marL="45720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Payments collection stores information about the payments made by trainees for their gym memberships.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3492662-0F2B-511D-113D-889A4FD7ECBE}"/>
              </a:ext>
            </a:extLst>
          </p:cNvPr>
          <p:cNvSpPr txBox="1"/>
          <p:nvPr/>
        </p:nvSpPr>
        <p:spPr>
          <a:xfrm>
            <a:off x="4343138" y="4768636"/>
            <a:ext cx="2986268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u="sng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Classes collection</a:t>
            </a:r>
          </a:p>
          <a:p>
            <a:pPr marL="45720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collection stores information about the fitness classes offered by the gym.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8D819B-1988-C55F-DEB2-1DBAE141896E}"/>
              </a:ext>
            </a:extLst>
          </p:cNvPr>
          <p:cNvSpPr txBox="1"/>
          <p:nvPr/>
        </p:nvSpPr>
        <p:spPr>
          <a:xfrm>
            <a:off x="7597553" y="4886624"/>
            <a:ext cx="298626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u="sng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Booking collection</a:t>
            </a:r>
          </a:p>
          <a:p>
            <a:pPr algn="ctr">
              <a:spcAft>
                <a:spcPts val="6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collection keeps track of trainees' bookings for fitness classes.</a:t>
            </a:r>
          </a:p>
        </p:txBody>
      </p:sp>
    </p:spTree>
    <p:extLst>
      <p:ext uri="{BB962C8B-B14F-4D97-AF65-F5344CB8AC3E}">
        <p14:creationId xmlns:p14="http://schemas.microsoft.com/office/powerpoint/2010/main" val="30517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DDE608FA-2D02-7BA7-231D-010B3B009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b="35262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C9224B-6785-0339-1AA6-FD932FD16DF2}"/>
              </a:ext>
            </a:extLst>
          </p:cNvPr>
          <p:cNvSpPr txBox="1"/>
          <p:nvPr/>
        </p:nvSpPr>
        <p:spPr>
          <a:xfrm>
            <a:off x="270719" y="2134243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Used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24873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lipart, illustration, dessin humoristique&#10;&#10;Description générée automatiquement">
            <a:extLst>
              <a:ext uri="{FF2B5EF4-FFF2-40B4-BE49-F238E27FC236}">
                <a16:creationId xmlns:a16="http://schemas.microsoft.com/office/drawing/2014/main" id="{8CE72DE6-267C-0BBD-2AA3-E3A72662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99" y="937549"/>
            <a:ext cx="4982901" cy="49829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B80E23-7EE7-F943-8C77-27552A3BA572}"/>
              </a:ext>
            </a:extLst>
          </p:cNvPr>
          <p:cNvSpPr txBox="1"/>
          <p:nvPr/>
        </p:nvSpPr>
        <p:spPr>
          <a:xfrm>
            <a:off x="324792" y="434286"/>
            <a:ext cx="5589871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Used Technologies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1A2507-704F-ED49-C666-616ABB5E9F3E}"/>
              </a:ext>
            </a:extLst>
          </p:cNvPr>
          <p:cNvSpPr txBox="1"/>
          <p:nvPr/>
        </p:nvSpPr>
        <p:spPr>
          <a:xfrm>
            <a:off x="324792" y="2771690"/>
            <a:ext cx="6584065" cy="235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en-US"/>
              <a:t>In developing our Gym Link app, we carefully selected and utilized specific technologies to ensure an efficient and robust solution.</a:t>
            </a:r>
          </a:p>
          <a:p>
            <a:pPr>
              <a:lnSpc>
                <a:spcPct val="150000"/>
              </a:lnSpc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employed the MERN (MongoDB, Express.js, React.js, Node.js) stack, which comprises a powerful set of technologies known for their efficiency and scalability. </a:t>
            </a:r>
            <a:endParaRPr lang="en-US"/>
          </a:p>
        </p:txBody>
      </p:sp>
      <p:pic>
        <p:nvPicPr>
          <p:cNvPr id="6" name="Image 5" descr="Une image contenant Graphique, cercle, art, Caractère coloré&#10;&#10;Description générée automatiquement">
            <a:extLst>
              <a:ext uri="{FF2B5EF4-FFF2-40B4-BE49-F238E27FC236}">
                <a16:creationId xmlns:a16="http://schemas.microsoft.com/office/drawing/2014/main" id="{2C0E73BC-2F4A-B653-E688-F4A885D273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49" y="1730904"/>
            <a:ext cx="385837" cy="447571"/>
          </a:xfrm>
          <a:prstGeom prst="rect">
            <a:avLst/>
          </a:prstGeom>
        </p:spPr>
      </p:pic>
      <p:pic>
        <p:nvPicPr>
          <p:cNvPr id="7" name="Image 6" descr="Une image contenant cercle, symbole, Graphique, Police&#10;&#10;Description générée automatiquement">
            <a:extLst>
              <a:ext uri="{FF2B5EF4-FFF2-40B4-BE49-F238E27FC236}">
                <a16:creationId xmlns:a16="http://schemas.microsoft.com/office/drawing/2014/main" id="{A9F85CF9-9D76-9DBB-EB76-B0AEFECBC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49" y="1718204"/>
            <a:ext cx="463004" cy="463004"/>
          </a:xfrm>
          <a:prstGeom prst="rect">
            <a:avLst/>
          </a:prstGeom>
        </p:spPr>
      </p:pic>
      <p:pic>
        <p:nvPicPr>
          <p:cNvPr id="8" name="Image 7" descr="Une image contenant vert, Caractère coloré, créativité&#10;&#10;Description générée automatiquement">
            <a:extLst>
              <a:ext uri="{FF2B5EF4-FFF2-40B4-BE49-F238E27FC236}">
                <a16:creationId xmlns:a16="http://schemas.microsoft.com/office/drawing/2014/main" id="{D9590F95-AAF5-38E7-6E37-7FBC72363E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74" y="1699154"/>
            <a:ext cx="529148" cy="5291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F35449F-735D-2041-8081-70CC800371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24" y="1666133"/>
            <a:ext cx="485052" cy="5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CEF3AB-3B14-9930-B93D-1527DD03294A}"/>
              </a:ext>
            </a:extLst>
          </p:cNvPr>
          <p:cNvSpPr txBox="1"/>
          <p:nvPr/>
        </p:nvSpPr>
        <p:spPr>
          <a:xfrm>
            <a:off x="313192" y="2530355"/>
            <a:ext cx="5585749" cy="179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>
                <a:solidFill>
                  <a:schemeClr val="accent5">
                    <a:lumMod val="50000"/>
                  </a:schemeClr>
                </a:solidFill>
                <a:latin typeface="Bahnschrift" panose="020B0502040204020203" pitchFamily="34" charset="0"/>
              </a:rPr>
              <a:t> Development  of a GYM management application</a:t>
            </a:r>
          </a:p>
        </p:txBody>
      </p:sp>
      <p:pic>
        <p:nvPicPr>
          <p:cNvPr id="5" name="Image 4" descr="Une image contenant sport, haltère, Condition physique, personne&#10;&#10;Description générée automatiquement">
            <a:extLst>
              <a:ext uri="{FF2B5EF4-FFF2-40B4-BE49-F238E27FC236}">
                <a16:creationId xmlns:a16="http://schemas.microsoft.com/office/drawing/2014/main" id="{7823239B-CC48-B12B-98CA-BDF2801D9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r="14683" b="-1"/>
          <a:stretch/>
        </p:blipFill>
        <p:spPr>
          <a:xfrm>
            <a:off x="5457821" y="10"/>
            <a:ext cx="673417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1DF58602-6702-4145-A181-1D8FF776FC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3192" y="261937"/>
            <a:ext cx="812717" cy="419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B6BDD8-EC67-5E6F-891F-764920B0E137}"/>
              </a:ext>
            </a:extLst>
          </p:cNvPr>
          <p:cNvSpPr/>
          <p:nvPr/>
        </p:nvSpPr>
        <p:spPr>
          <a:xfrm>
            <a:off x="199169" y="948209"/>
            <a:ext cx="1878965" cy="2184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ISMO</a:t>
            </a:r>
            <a:r>
              <a:rPr lang="en-US" sz="1500" spc="3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US" sz="1500" spc="3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5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Tetouan</a:t>
            </a:r>
            <a:endParaRPr lang="en-US" sz="11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5A49B2-C63D-E85E-D8D4-EC57851AD12F}"/>
              </a:ext>
            </a:extLst>
          </p:cNvPr>
          <p:cNvSpPr/>
          <p:nvPr/>
        </p:nvSpPr>
        <p:spPr>
          <a:xfrm>
            <a:off x="-219931" y="724534"/>
            <a:ext cx="1878965" cy="21844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spc="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OFPPT</a:t>
            </a:r>
            <a:endParaRPr lang="en-US" sz="1100" spc="6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4" name="Image 13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3084D6B0-92F8-461C-22C4-FA646F35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29" y="0"/>
            <a:ext cx="1325892" cy="1325892"/>
          </a:xfrm>
          <a:prstGeom prst="rect">
            <a:avLst/>
          </a:prstGeom>
        </p:spPr>
      </p:pic>
      <p:sp>
        <p:nvSpPr>
          <p:cNvPr id="17" name="Shape 14">
            <a:extLst>
              <a:ext uri="{FF2B5EF4-FFF2-40B4-BE49-F238E27FC236}">
                <a16:creationId xmlns:a16="http://schemas.microsoft.com/office/drawing/2014/main" id="{E405206F-D48B-B038-0B02-DF9BBBC4A850}"/>
              </a:ext>
            </a:extLst>
          </p:cNvPr>
          <p:cNvSpPr/>
          <p:nvPr/>
        </p:nvSpPr>
        <p:spPr>
          <a:xfrm>
            <a:off x="352" y="4236334"/>
            <a:ext cx="3275284" cy="2624283"/>
          </a:xfrm>
          <a:custGeom>
            <a:avLst/>
            <a:gdLst/>
            <a:ahLst/>
            <a:cxnLst/>
            <a:rect l="0" t="0" r="0" b="0"/>
            <a:pathLst>
              <a:path w="3912468" h="3075771">
                <a:moveTo>
                  <a:pt x="1316368" y="0"/>
                </a:moveTo>
                <a:lnTo>
                  <a:pt x="1316429" y="0"/>
                </a:lnTo>
                <a:lnTo>
                  <a:pt x="1449992" y="3377"/>
                </a:lnTo>
                <a:cubicBezTo>
                  <a:pt x="2778811" y="70735"/>
                  <a:pt x="3844019" y="1137256"/>
                  <a:pt x="3909297" y="2466625"/>
                </a:cubicBezTo>
                <a:lnTo>
                  <a:pt x="3912468" y="2596053"/>
                </a:lnTo>
                <a:lnTo>
                  <a:pt x="3912468" y="2596079"/>
                </a:lnTo>
                <a:lnTo>
                  <a:pt x="3904898" y="2795812"/>
                </a:lnTo>
                <a:cubicBezTo>
                  <a:pt x="3899882" y="2861735"/>
                  <a:pt x="3892404" y="2926970"/>
                  <a:pt x="3882555" y="2991425"/>
                </a:cubicBezTo>
                <a:lnTo>
                  <a:pt x="3867493" y="3075771"/>
                </a:lnTo>
                <a:lnTo>
                  <a:pt x="0" y="3075771"/>
                </a:lnTo>
                <a:lnTo>
                  <a:pt x="0" y="358730"/>
                </a:lnTo>
                <a:lnTo>
                  <a:pt x="78957" y="313331"/>
                </a:lnTo>
                <a:cubicBezTo>
                  <a:pt x="410018" y="133488"/>
                  <a:pt x="784574" y="23564"/>
                  <a:pt x="1182805" y="3377"/>
                </a:cubicBezTo>
                <a:lnTo>
                  <a:pt x="1316368" y="0"/>
                </a:ln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97ABB8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898EAE-B329-E7FE-0DC6-6E76A900B398}"/>
              </a:ext>
            </a:extLst>
          </p:cNvPr>
          <p:cNvSpPr/>
          <p:nvPr/>
        </p:nvSpPr>
        <p:spPr>
          <a:xfrm>
            <a:off x="199169" y="4819843"/>
            <a:ext cx="2327275" cy="2971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50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Achieved</a:t>
            </a:r>
            <a:r>
              <a:rPr lang="en-US" sz="2050" spc="45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50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by:</a:t>
            </a:r>
            <a:endParaRPr lang="en-US" sz="11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E49EE0-D988-17B9-44EC-92379C47AAD1}"/>
              </a:ext>
            </a:extLst>
          </p:cNvPr>
          <p:cNvSpPr/>
          <p:nvPr/>
        </p:nvSpPr>
        <p:spPr>
          <a:xfrm>
            <a:off x="575483" y="5289841"/>
            <a:ext cx="2005330" cy="2463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Ataa</a:t>
            </a:r>
            <a:r>
              <a:rPr lang="en-US" sz="1700" b="1" spc="30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700" b="1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</a:t>
            </a:r>
            <a:r>
              <a:rPr lang="en-US" sz="1700" b="1" spc="30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700" b="1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Azhari</a:t>
            </a:r>
            <a:endParaRPr lang="en-US" sz="11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292A7C-1F7D-2ADF-0BE2-CF9B39206226}"/>
              </a:ext>
            </a:extLst>
          </p:cNvPr>
          <p:cNvSpPr/>
          <p:nvPr/>
        </p:nvSpPr>
        <p:spPr>
          <a:xfrm>
            <a:off x="200198" y="5700532"/>
            <a:ext cx="2380615" cy="2971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50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Supervised</a:t>
            </a:r>
            <a:r>
              <a:rPr lang="en-US" sz="2050" spc="45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50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by:</a:t>
            </a:r>
            <a:endParaRPr lang="en-US" sz="11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224409-A9E5-8E9E-8DD4-CFB80CC7C718}"/>
              </a:ext>
            </a:extLst>
          </p:cNvPr>
          <p:cNvSpPr/>
          <p:nvPr/>
        </p:nvSpPr>
        <p:spPr>
          <a:xfrm>
            <a:off x="575483" y="6181476"/>
            <a:ext cx="3275965" cy="2463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>
                <a:solidFill>
                  <a:srgbClr val="0B21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MR.Mohamad Lamnaouar</a:t>
            </a:r>
            <a:endParaRPr lang="en-US" sz="11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7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C1E3F17-7C19-5E2E-9FB4-0129944D9878}"/>
              </a:ext>
            </a:extLst>
          </p:cNvPr>
          <p:cNvSpPr txBox="1"/>
          <p:nvPr/>
        </p:nvSpPr>
        <p:spPr>
          <a:xfrm>
            <a:off x="601883" y="1102713"/>
            <a:ext cx="5000264" cy="1962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rgbClr val="5381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MongoDB:</a:t>
            </a:r>
          </a:p>
          <a:p>
            <a:pPr>
              <a:lnSpc>
                <a:spcPct val="150000"/>
              </a:lnSpc>
            </a:pPr>
            <a:r>
              <a:rPr lang="en-US" sz="1600"/>
              <a:t>As the database component, MongoDB offers a flexible and scalable NoSQL database solution. It excels in handling large amounts of data and provides easy integration with Node.js</a:t>
            </a:r>
          </a:p>
        </p:txBody>
      </p:sp>
      <p:pic>
        <p:nvPicPr>
          <p:cNvPr id="3" name="Image 2" descr="Une image contenant vert, Caractère coloré, créativité&#10;&#10;Description générée automatiquement">
            <a:extLst>
              <a:ext uri="{FF2B5EF4-FFF2-40B4-BE49-F238E27FC236}">
                <a16:creationId xmlns:a16="http://schemas.microsoft.com/office/drawing/2014/main" id="{8515C743-77D9-3C05-F338-888379D1DD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46" y="897649"/>
            <a:ext cx="575310" cy="5753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ECF2743-2A9B-5668-1BC9-5EC43A9C7E5F}"/>
              </a:ext>
            </a:extLst>
          </p:cNvPr>
          <p:cNvSpPr txBox="1"/>
          <p:nvPr/>
        </p:nvSpPr>
        <p:spPr>
          <a:xfrm>
            <a:off x="601883" y="3689454"/>
            <a:ext cx="5000264" cy="233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rgbClr val="80808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Express.js</a:t>
            </a:r>
            <a:r>
              <a:rPr lang="en-US" sz="1800" b="1">
                <a:solidFill>
                  <a:srgbClr val="5381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/>
              <a:t>Express.js is a minimalistic and highly flexible web application framework for Node.js. It provides a robust set of features and middleware, allowing us to build scalable and performant backend APIs. Express.js simplifies routing and request handling.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44B1317-5654-F04A-455D-3AB132AD6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01" y="3689454"/>
            <a:ext cx="381000" cy="381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CC0EEDA-B903-2CFE-F43A-623337225E2B}"/>
              </a:ext>
            </a:extLst>
          </p:cNvPr>
          <p:cNvSpPr txBox="1"/>
          <p:nvPr/>
        </p:nvSpPr>
        <p:spPr>
          <a:xfrm>
            <a:off x="6489298" y="917502"/>
            <a:ext cx="5693539" cy="268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rgbClr val="00B0F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React.js:  </a:t>
            </a:r>
            <a:endParaRPr lang="en-US" sz="1800" b="1">
              <a:solidFill>
                <a:srgbClr val="538135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/>
              <a:t>React.js is a popular frontend JavaScript library known for its component-based architecture and efficient rendering. React.js enables us to build reusable UI components, providing a modular and maintainable codebase. Its virtual DOM and efficient rendering algorithm contribute to improved performance and a smooth user interface.</a:t>
            </a:r>
          </a:p>
        </p:txBody>
      </p:sp>
      <p:pic>
        <p:nvPicPr>
          <p:cNvPr id="7" name="Image 6" descr="Une image contenant Graphique, cercle, art, Caractère coloré&#10;&#10;Description générée automatiquement">
            <a:extLst>
              <a:ext uri="{FF2B5EF4-FFF2-40B4-BE49-F238E27FC236}">
                <a16:creationId xmlns:a16="http://schemas.microsoft.com/office/drawing/2014/main" id="{1CD961D7-FBAD-05DB-13F4-519E9C566F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08" y="986952"/>
            <a:ext cx="355600" cy="41211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74C3D47-AB24-EDC9-C649-CF982F83E089}"/>
              </a:ext>
            </a:extLst>
          </p:cNvPr>
          <p:cNvSpPr txBox="1"/>
          <p:nvPr/>
        </p:nvSpPr>
        <p:spPr>
          <a:xfrm>
            <a:off x="6338343" y="3731658"/>
            <a:ext cx="5693539" cy="194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rgbClr val="53813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Node.js: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/>
              <a:t>Node.js serves as the runtime environment for our application's backend. It allows us to run JavaScript on the server-side, facilitating seamless communication between the frontend and backend components.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FE27FA3-BCA6-ED14-3140-2D081B6EF4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95" y="3731658"/>
            <a:ext cx="361950" cy="40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7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lipart, illustration, dessin humoristique&#10;&#10;Description générée automatiquement">
            <a:extLst>
              <a:ext uri="{FF2B5EF4-FFF2-40B4-BE49-F238E27FC236}">
                <a16:creationId xmlns:a16="http://schemas.microsoft.com/office/drawing/2014/main" id="{8CE72DE6-267C-0BBD-2AA3-E3A726629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99" y="937549"/>
            <a:ext cx="4982901" cy="49829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B80E23-7EE7-F943-8C77-27552A3BA572}"/>
              </a:ext>
            </a:extLst>
          </p:cNvPr>
          <p:cNvSpPr txBox="1"/>
          <p:nvPr/>
        </p:nvSpPr>
        <p:spPr>
          <a:xfrm>
            <a:off x="324792" y="434286"/>
            <a:ext cx="5589871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Used Technologies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1A2507-704F-ED49-C666-616ABB5E9F3E}"/>
              </a:ext>
            </a:extLst>
          </p:cNvPr>
          <p:cNvSpPr txBox="1"/>
          <p:nvPr/>
        </p:nvSpPr>
        <p:spPr>
          <a:xfrm>
            <a:off x="473660" y="1557943"/>
            <a:ext cx="6584065" cy="19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en-US"/>
              <a:t>To build a scalable and flexible application architecture, GYM LINK was developed as a microservice-based application.</a:t>
            </a:r>
          </a:p>
          <a:p>
            <a:pPr>
              <a:lnSpc>
                <a:spcPct val="150000"/>
              </a:lnSpc>
              <a:spcAft>
                <a:spcPts val="1800"/>
              </a:spcAft>
            </a:pPr>
            <a:r>
              <a:rPr lang="en-US"/>
              <a:t>To further enhance the deployment and management of these microservices, Docker 	 and NGINX 	was utilized.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E199B6-021F-E5DD-F48F-B0F29B00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77" y="2903455"/>
            <a:ext cx="971782" cy="66729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A48D77A-6644-382B-609F-C93752BA7D36}"/>
              </a:ext>
            </a:extLst>
          </p:cNvPr>
          <p:cNvSpPr txBox="1"/>
          <p:nvPr/>
        </p:nvSpPr>
        <p:spPr>
          <a:xfrm>
            <a:off x="473660" y="3962109"/>
            <a:ext cx="3297062" cy="176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fr-FR" b="1">
                <a:solidFill>
                  <a:srgbClr val="00B0F0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Docker:</a:t>
            </a:r>
          </a:p>
          <a:p>
            <a:pPr>
              <a:lnSpc>
                <a:spcPct val="150000"/>
              </a:lnSpc>
            </a:pPr>
            <a:r>
              <a:rPr lang="en-US" sz="1400"/>
              <a:t>Docker provided a lightweight and portable environment for each microservice, ensuring consistency across different deployment environments.</a:t>
            </a:r>
            <a:r>
              <a:rPr lang="fr-FR" sz="1400"/>
              <a:t> </a:t>
            </a:r>
            <a:endParaRPr lang="en-US" sz="140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16EEB3F-3B47-6D15-2D74-4AC08CA65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95" y="3891505"/>
            <a:ext cx="971782" cy="66729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F1F616B-350E-5482-09C6-03E7BDF8055E}"/>
              </a:ext>
            </a:extLst>
          </p:cNvPr>
          <p:cNvSpPr txBox="1"/>
          <p:nvPr/>
        </p:nvSpPr>
        <p:spPr>
          <a:xfrm>
            <a:off x="3952147" y="3962109"/>
            <a:ext cx="3297062" cy="209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fr-FR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NGINX:</a:t>
            </a:r>
          </a:p>
          <a:p>
            <a:pPr>
              <a:lnSpc>
                <a:spcPct val="150000"/>
              </a:lnSpc>
            </a:pPr>
            <a:r>
              <a:rPr lang="en-US" sz="1400"/>
              <a:t>Nginx was employed as a reverse proxy server to efficiently route incoming requests to the respective microservices, enhancing performance and load balancing.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8490027-3AFF-A4A9-B2D8-0E53FC52A0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9"/>
          <a:stretch/>
        </p:blipFill>
        <p:spPr>
          <a:xfrm>
            <a:off x="5065158" y="4024654"/>
            <a:ext cx="549601" cy="40099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336DC13-017A-3AFE-5C7C-9FB95637BC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9"/>
          <a:stretch/>
        </p:blipFill>
        <p:spPr>
          <a:xfrm>
            <a:off x="4499398" y="3080477"/>
            <a:ext cx="549601" cy="4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87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DDE608FA-2D02-7BA7-231D-010B3B009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b="35262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C9224B-6785-0339-1AA6-FD932FD16DF2}"/>
              </a:ext>
            </a:extLst>
          </p:cNvPr>
          <p:cNvSpPr txBox="1"/>
          <p:nvPr/>
        </p:nvSpPr>
        <p:spPr>
          <a:xfrm>
            <a:off x="154972" y="1856450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Final Interfaces</a:t>
            </a:r>
          </a:p>
        </p:txBody>
      </p:sp>
    </p:spTree>
    <p:extLst>
      <p:ext uri="{BB962C8B-B14F-4D97-AF65-F5344CB8AC3E}">
        <p14:creationId xmlns:p14="http://schemas.microsoft.com/office/powerpoint/2010/main" val="137158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322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67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25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683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84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86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466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17BAE93-C25D-F290-463F-C1C930317963}"/>
              </a:ext>
            </a:extLst>
          </p:cNvPr>
          <p:cNvSpPr txBox="1"/>
          <p:nvPr/>
        </p:nvSpPr>
        <p:spPr>
          <a:xfrm>
            <a:off x="1238681" y="581779"/>
            <a:ext cx="3586073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E7D4A6-903A-F0B6-108A-5FCFB77395CB}"/>
              </a:ext>
            </a:extLst>
          </p:cNvPr>
          <p:cNvSpPr txBox="1"/>
          <p:nvPr/>
        </p:nvSpPr>
        <p:spPr>
          <a:xfrm>
            <a:off x="1324837" y="1696567"/>
            <a:ext cx="5427526" cy="3838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68580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fr-FR" sz="200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  <a:p>
            <a:pPr marL="10858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200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  <a:p>
            <a:pPr marL="10858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fr-FR" sz="210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lang="en-US" sz="2100">
              <a:solidFill>
                <a:schemeClr val="accent1">
                  <a:lumMod val="75000"/>
                </a:schemeClr>
              </a:solidFill>
            </a:endParaRPr>
          </a:p>
          <a:p>
            <a:pPr marL="68580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2100">
                <a:solidFill>
                  <a:schemeClr val="accent2">
                    <a:lumMod val="75000"/>
                  </a:schemeClr>
                </a:solidFill>
              </a:rPr>
              <a:t>Main functionalities</a:t>
            </a:r>
          </a:p>
          <a:p>
            <a:pPr marL="68580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2100">
                <a:solidFill>
                  <a:schemeClr val="accent2">
                    <a:lumMod val="75000"/>
                  </a:schemeClr>
                </a:solidFill>
              </a:rPr>
              <a:t>Analysis</a:t>
            </a:r>
          </a:p>
          <a:p>
            <a:pPr marL="10858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100">
                <a:solidFill>
                  <a:schemeClr val="accent1">
                    <a:lumMod val="75000"/>
                  </a:schemeClr>
                </a:solidFill>
              </a:rPr>
              <a:t>Use case diagram</a:t>
            </a:r>
          </a:p>
          <a:p>
            <a:pPr marL="10858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100">
                <a:solidFill>
                  <a:schemeClr val="accent1">
                    <a:lumMod val="75000"/>
                  </a:schemeClr>
                </a:solidFill>
              </a:rPr>
              <a:t>Class diagram</a:t>
            </a:r>
          </a:p>
          <a:p>
            <a:pPr marL="10858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100">
                <a:solidFill>
                  <a:schemeClr val="accent1">
                    <a:lumMod val="75000"/>
                  </a:schemeClr>
                </a:solidFill>
              </a:rPr>
              <a:t>Sequence diagrams</a:t>
            </a:r>
          </a:p>
          <a:p>
            <a:pPr marL="1085850" lvl="1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100">
                <a:solidFill>
                  <a:schemeClr val="accent1">
                    <a:lumMod val="75000"/>
                  </a:schemeClr>
                </a:solidFill>
              </a:rPr>
              <a:t>Data structure</a:t>
            </a:r>
          </a:p>
          <a:p>
            <a:pPr marL="68580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2100">
                <a:solidFill>
                  <a:schemeClr val="accent2">
                    <a:lumMod val="75000"/>
                  </a:schemeClr>
                </a:solidFill>
              </a:rPr>
              <a:t>Used technologies</a:t>
            </a:r>
          </a:p>
          <a:p>
            <a:pPr marL="68580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2100">
                <a:solidFill>
                  <a:schemeClr val="accent2">
                    <a:lumMod val="75000"/>
                  </a:schemeClr>
                </a:solidFill>
              </a:rPr>
              <a:t>Final interfaces</a:t>
            </a:r>
          </a:p>
          <a:p>
            <a:pPr marL="68580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210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pic>
        <p:nvPicPr>
          <p:cNvPr id="7" name="Image 6" descr="Une image contenant habits, chaussures, personne, debout&#10;&#10;Description générée automatiquement">
            <a:extLst>
              <a:ext uri="{FF2B5EF4-FFF2-40B4-BE49-F238E27FC236}">
                <a16:creationId xmlns:a16="http://schemas.microsoft.com/office/drawing/2014/main" id="{BC33FB5A-B314-DEB1-8453-F928F4854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2544730" y="505118"/>
            <a:ext cx="5427526" cy="5847763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25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375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649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057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559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12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523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97A5087-C13A-7B54-DE3B-F6808ED0D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29" y="532437"/>
            <a:ext cx="2886701" cy="57931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7149C0-5884-6551-F694-84BDDCCE4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31" y="532435"/>
            <a:ext cx="2794573" cy="57931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C70746-F8B7-4A3A-E867-5464D4944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31" y="532435"/>
            <a:ext cx="2805093" cy="5793129"/>
          </a:xfrm>
          <a:prstGeom prst="rect">
            <a:avLst/>
          </a:prstGeom>
        </p:spPr>
      </p:pic>
      <p:pic>
        <p:nvPicPr>
          <p:cNvPr id="9" name="Image 8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291F11C7-EBEF-3F15-B77D-AE22FC725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8" y="532439"/>
            <a:ext cx="2866073" cy="57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46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lipart, graphisme, dessin humoristique&#10;&#10;Description générée automatiquement">
            <a:extLst>
              <a:ext uri="{FF2B5EF4-FFF2-40B4-BE49-F238E27FC236}">
                <a16:creationId xmlns:a16="http://schemas.microsoft.com/office/drawing/2014/main" id="{8EE900AD-32C1-3089-97A3-AFF5F05D3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237"/>
            <a:ext cx="6339526" cy="633952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8DEB228-2279-6D1D-1100-987928EF908C}"/>
              </a:ext>
            </a:extLst>
          </p:cNvPr>
          <p:cNvSpPr txBox="1"/>
          <p:nvPr/>
        </p:nvSpPr>
        <p:spPr>
          <a:xfrm>
            <a:off x="829559" y="1166842"/>
            <a:ext cx="48925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Despite facing time constraints, I am determined to continue expanding the functionalities of the Gym Link app. While I have made progress in its development, there are certain features that were not completed within the allotted timeframe. However, I am committed to ensuring that these functionalities are added in the near future. I recognize the importance of continually improving and refining the app to meet the evolving needs of gym management and members.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DDE608FA-2D02-7BA7-231D-010B3B009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b="35262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C9224B-6785-0339-1AA6-FD932FD16DF2}"/>
              </a:ext>
            </a:extLst>
          </p:cNvPr>
          <p:cNvSpPr txBox="1"/>
          <p:nvPr/>
        </p:nvSpPr>
        <p:spPr>
          <a:xfrm>
            <a:off x="154972" y="1856450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026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sport, haltère, Condition physique, personne&#10;&#10;Description générée automatiquement">
            <a:extLst>
              <a:ext uri="{FF2B5EF4-FFF2-40B4-BE49-F238E27FC236}">
                <a16:creationId xmlns:a16="http://schemas.microsoft.com/office/drawing/2014/main" id="{7823239B-CC48-B12B-98CA-BDF2801D9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r="14683" b="-1"/>
          <a:stretch/>
        </p:blipFill>
        <p:spPr>
          <a:xfrm>
            <a:off x="5457821" y="10"/>
            <a:ext cx="673417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E306D5-E279-4C90-AB08-4D658E2E8927}"/>
              </a:ext>
            </a:extLst>
          </p:cNvPr>
          <p:cNvSpPr txBox="1"/>
          <p:nvPr/>
        </p:nvSpPr>
        <p:spPr>
          <a:xfrm>
            <a:off x="-66025" y="1055801"/>
            <a:ext cx="5589871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4EC103-D7C6-EA73-1036-43D7239C34B9}"/>
              </a:ext>
            </a:extLst>
          </p:cNvPr>
          <p:cNvSpPr txBox="1"/>
          <p:nvPr/>
        </p:nvSpPr>
        <p:spPr>
          <a:xfrm>
            <a:off x="989814" y="2287533"/>
            <a:ext cx="4034673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/>
              <a:t>Throughout the period of developing this application, various aspects of gym operations and member experiences were explored, analyzed, and addressed. The project aimed to improve the efficiency of gym management</a:t>
            </a:r>
          </a:p>
        </p:txBody>
      </p:sp>
    </p:spTree>
    <p:extLst>
      <p:ext uri="{BB962C8B-B14F-4D97-AF65-F5344CB8AC3E}">
        <p14:creationId xmlns:p14="http://schemas.microsoft.com/office/powerpoint/2010/main" val="39285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DDE608FA-2D02-7BA7-231D-010B3B009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b="35262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C9224B-6785-0339-1AA6-FD932FD16DF2}"/>
              </a:ext>
            </a:extLst>
          </p:cNvPr>
          <p:cNvSpPr txBox="1"/>
          <p:nvPr/>
        </p:nvSpPr>
        <p:spPr>
          <a:xfrm>
            <a:off x="965200" y="965200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7789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équipement de gymnastique, Gym, Condition physique, machine de gymnastique&#10;&#10;Description générée automatiquement">
            <a:extLst>
              <a:ext uri="{FF2B5EF4-FFF2-40B4-BE49-F238E27FC236}">
                <a16:creationId xmlns:a16="http://schemas.microsoft.com/office/drawing/2014/main" id="{DC1E3C2A-404F-A3FA-6A3D-AE65A19D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758624"/>
            <a:ext cx="5340751" cy="534075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5BCBCB-36F4-F656-8E2F-9E0F4DFF839D}"/>
              </a:ext>
            </a:extLst>
          </p:cNvPr>
          <p:cNvSpPr txBox="1"/>
          <p:nvPr/>
        </p:nvSpPr>
        <p:spPr>
          <a:xfrm>
            <a:off x="1258471" y="870080"/>
            <a:ext cx="3586073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B00370-B35D-633A-63D2-F25A0BAE22D9}"/>
              </a:ext>
            </a:extLst>
          </p:cNvPr>
          <p:cNvSpPr txBox="1"/>
          <p:nvPr/>
        </p:nvSpPr>
        <p:spPr>
          <a:xfrm>
            <a:off x="833376" y="2176041"/>
            <a:ext cx="495782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The inspiration for creating GYM LINK stemmed from recognizing the challenges and inefficiencies present in the traditional fitness industry. We were driven by a vision to simplify the process of joining gyms, accessing fitness classes, and managing memberships.</a:t>
            </a:r>
          </a:p>
        </p:txBody>
      </p:sp>
    </p:spTree>
    <p:extLst>
      <p:ext uri="{BB962C8B-B14F-4D97-AF65-F5344CB8AC3E}">
        <p14:creationId xmlns:p14="http://schemas.microsoft.com/office/powerpoint/2010/main" val="282910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17BAE93-C25D-F290-463F-C1C930317963}"/>
              </a:ext>
            </a:extLst>
          </p:cNvPr>
          <p:cNvSpPr txBox="1"/>
          <p:nvPr/>
        </p:nvSpPr>
        <p:spPr>
          <a:xfrm>
            <a:off x="1324837" y="696460"/>
            <a:ext cx="4231086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roblem statement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E7D4A6-903A-F0B6-108A-5FCFB77395CB}"/>
              </a:ext>
            </a:extLst>
          </p:cNvPr>
          <p:cNvSpPr txBox="1"/>
          <p:nvPr/>
        </p:nvSpPr>
        <p:spPr>
          <a:xfrm>
            <a:off x="701040" y="1986572"/>
            <a:ext cx="6051323" cy="4344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14350" indent="-342900">
              <a:lnSpc>
                <a:spcPct val="16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Manual Membership Management: </a:t>
            </a:r>
            <a:r>
              <a:rPr lang="en-US" sz="1600"/>
              <a:t>Traditional gym operations often involve manual processes for managing memberships.</a:t>
            </a:r>
          </a:p>
          <a:p>
            <a:pPr marL="514350" indent="-342900">
              <a:lnSpc>
                <a:spcPct val="16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Tedious Class Scheduling: </a:t>
            </a:r>
            <a:r>
              <a:rPr lang="en-US" sz="1600"/>
              <a:t>Gym owners and staff face challenges in scheduling and managing fitness classes, often relying on spreadsheets or manual methods.</a:t>
            </a:r>
          </a:p>
          <a:p>
            <a:pPr marL="514350" indent="-342900">
              <a:lnSpc>
                <a:spcPct val="16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Inconvenient Payment Processes: </a:t>
            </a:r>
            <a:r>
              <a:rPr lang="en-US" sz="1600"/>
              <a:t>Traditional payment methods for gym memberships involve physical paperwork and in-person payments.</a:t>
            </a:r>
          </a:p>
          <a:p>
            <a:pPr marL="514350" indent="-342900">
              <a:lnSpc>
                <a:spcPct val="16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Lack of Member Engagement:  </a:t>
            </a:r>
            <a:r>
              <a:rPr lang="en-US" sz="1600"/>
              <a:t>Without a digital platform, gyms may struggle to engage with their members effectively.</a:t>
            </a:r>
          </a:p>
        </p:txBody>
      </p:sp>
      <p:pic>
        <p:nvPicPr>
          <p:cNvPr id="3" name="Image 2" descr="Une image contenant croquis, dessin, clipart, illustration&#10;&#10;Description générée automatiquement">
            <a:extLst>
              <a:ext uri="{FF2B5EF4-FFF2-40B4-BE49-F238E27FC236}">
                <a16:creationId xmlns:a16="http://schemas.microsoft.com/office/drawing/2014/main" id="{26C04180-F925-6C55-6DEB-71E9B41D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53" y="1260676"/>
            <a:ext cx="4729223" cy="47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6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17BAE93-C25D-F290-463F-C1C930317963}"/>
              </a:ext>
            </a:extLst>
          </p:cNvPr>
          <p:cNvSpPr txBox="1"/>
          <p:nvPr/>
        </p:nvSpPr>
        <p:spPr>
          <a:xfrm>
            <a:off x="1255388" y="719927"/>
            <a:ext cx="5145412" cy="9008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Our solution: GYM LINK</a:t>
            </a:r>
            <a:endParaRPr lang="en-US" sz="4000" b="1" spc="30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E7D4A6-903A-F0B6-108A-5FCFB77395CB}"/>
              </a:ext>
            </a:extLst>
          </p:cNvPr>
          <p:cNvSpPr txBox="1"/>
          <p:nvPr/>
        </p:nvSpPr>
        <p:spPr>
          <a:xfrm>
            <a:off x="701040" y="1986572"/>
            <a:ext cx="6417390" cy="45811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342900">
              <a:lnSpc>
                <a:spcPct val="16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GYM LINK </a:t>
            </a:r>
            <a:r>
              <a:rPr lang="en-US" sz="1600"/>
              <a:t>is a comprehensive solution designed to streamline gym operations and enhance the member experience.</a:t>
            </a:r>
          </a:p>
          <a:p>
            <a:pPr marL="514350" indent="-342900">
              <a:lnSpc>
                <a:spcPct val="16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GYM LINK </a:t>
            </a:r>
            <a:r>
              <a:rPr lang="en-US" sz="1600"/>
              <a:t>offers features such as membership management, class scheduling, online payments, and data analytics.</a:t>
            </a:r>
          </a:p>
          <a:p>
            <a:pPr marL="514350" indent="-342900">
              <a:lnSpc>
                <a:spcPct val="16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With GYM LINK, </a:t>
            </a:r>
            <a:r>
              <a:rPr lang="en-US" sz="1600"/>
              <a:t>gym owners can automate manual processes and reduce administrative tasks</a:t>
            </a:r>
          </a:p>
          <a:p>
            <a:pPr marL="514350" indent="-342900">
              <a:lnSpc>
                <a:spcPct val="16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With GYM LINK, </a:t>
            </a:r>
            <a:r>
              <a:rPr lang="en-US" sz="1600"/>
              <a:t>members can enjoy convenient online registration and access to their membership details through a user-friendly interface.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AFF79F-C9CF-F1D2-0D0B-3E32D527C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777" y="1024358"/>
            <a:ext cx="5110223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9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DDE608FA-2D02-7BA7-231D-010B3B009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b="35262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C9224B-6785-0339-1AA6-FD932FD16DF2}"/>
              </a:ext>
            </a:extLst>
          </p:cNvPr>
          <p:cNvSpPr txBox="1"/>
          <p:nvPr/>
        </p:nvSpPr>
        <p:spPr>
          <a:xfrm>
            <a:off x="224420" y="1925899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Main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318935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989E04D-807E-73A7-79AE-A470521BD18C}"/>
              </a:ext>
            </a:extLst>
          </p:cNvPr>
          <p:cNvSpPr txBox="1"/>
          <p:nvPr/>
        </p:nvSpPr>
        <p:spPr>
          <a:xfrm>
            <a:off x="1324837" y="696460"/>
            <a:ext cx="4231086" cy="6884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Main</a:t>
            </a:r>
            <a:r>
              <a:rPr lang="en-US" sz="4000" b="1" spc="3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Functionalities</a:t>
            </a:r>
          </a:p>
        </p:txBody>
      </p:sp>
      <p:pic>
        <p:nvPicPr>
          <p:cNvPr id="4" name="Image 3" descr="Une image contenant symbole, clipart, logo, Graphique&#10;&#10;Description générée automatiquement">
            <a:extLst>
              <a:ext uri="{FF2B5EF4-FFF2-40B4-BE49-F238E27FC236}">
                <a16:creationId xmlns:a16="http://schemas.microsoft.com/office/drawing/2014/main" id="{23F25676-0CD5-6CC5-C377-B6EA444B8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28" y="677976"/>
            <a:ext cx="5461272" cy="546127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F87EF28-067F-3A2C-12E2-6D22D247B67D}"/>
              </a:ext>
            </a:extLst>
          </p:cNvPr>
          <p:cNvSpPr txBox="1"/>
          <p:nvPr/>
        </p:nvSpPr>
        <p:spPr>
          <a:xfrm>
            <a:off x="520861" y="1840374"/>
            <a:ext cx="64123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Our Gym Link app provides comprehensive features that cater to the needs of three key actors: trainees, admins, and coaches.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b="1">
                <a:solidFill>
                  <a:schemeClr val="accent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Registration:  </a:t>
            </a:r>
            <a:r>
              <a:rPr lang="en-US" sz="1600"/>
              <a:t>Users can easily create an account by providing their personal information.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Membership Management: </a:t>
            </a:r>
            <a:r>
              <a:rPr lang="en-US" sz="1600"/>
              <a:t>Trainees have access to their membership details. On the other hand, the admin has the ability to manage these membership plans.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Class Booking and Scheduling: </a:t>
            </a:r>
            <a:r>
              <a:rPr lang="en-US" sz="1600"/>
              <a:t>The app should provide a feature for users to book fitness classes offered by the gyms.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30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1132</Words>
  <Application>Microsoft Office PowerPoint</Application>
  <PresentationFormat>Grand écran</PresentationFormat>
  <Paragraphs>93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Bahnschrift</vt:lpstr>
      <vt:lpstr>Calibri</vt:lpstr>
      <vt:lpstr>Calibri Light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Ataa EL Azhari</dc:creator>
  <cp:lastModifiedBy>EL AZHARI ATAA</cp:lastModifiedBy>
  <cp:revision>12</cp:revision>
  <dcterms:created xsi:type="dcterms:W3CDTF">2023-06-05T21:59:05Z</dcterms:created>
  <dcterms:modified xsi:type="dcterms:W3CDTF">2023-06-21T14:15:49Z</dcterms:modified>
</cp:coreProperties>
</file>